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3"/>
  </p:notesMasterIdLst>
  <p:handoutMasterIdLst>
    <p:handoutMasterId r:id="rId64"/>
  </p:handoutMasterIdLst>
  <p:sldIdLst>
    <p:sldId id="4474" r:id="rId5"/>
    <p:sldId id="4475" r:id="rId6"/>
    <p:sldId id="4483" r:id="rId7"/>
    <p:sldId id="4629" r:id="rId8"/>
    <p:sldId id="2066" r:id="rId9"/>
    <p:sldId id="1908" r:id="rId10"/>
    <p:sldId id="1831" r:id="rId11"/>
    <p:sldId id="324" r:id="rId12"/>
    <p:sldId id="326" r:id="rId13"/>
    <p:sldId id="1909" r:id="rId14"/>
    <p:sldId id="4579" r:id="rId15"/>
    <p:sldId id="4628" r:id="rId16"/>
    <p:sldId id="1899" r:id="rId17"/>
    <p:sldId id="4580" r:id="rId18"/>
    <p:sldId id="4609" r:id="rId19"/>
    <p:sldId id="4611" r:id="rId20"/>
    <p:sldId id="4610" r:id="rId21"/>
    <p:sldId id="4634" r:id="rId22"/>
    <p:sldId id="4599" r:id="rId23"/>
    <p:sldId id="4612" r:id="rId24"/>
    <p:sldId id="4581" r:id="rId25"/>
    <p:sldId id="4613" r:id="rId26"/>
    <p:sldId id="4582" r:id="rId27"/>
    <p:sldId id="4614" r:id="rId28"/>
    <p:sldId id="4615" r:id="rId29"/>
    <p:sldId id="4616" r:id="rId30"/>
    <p:sldId id="4617" r:id="rId31"/>
    <p:sldId id="4618" r:id="rId32"/>
    <p:sldId id="4619" r:id="rId33"/>
    <p:sldId id="4620" r:id="rId34"/>
    <p:sldId id="4621" r:id="rId35"/>
    <p:sldId id="4630" r:id="rId36"/>
    <p:sldId id="4631" r:id="rId37"/>
    <p:sldId id="4622" r:id="rId38"/>
    <p:sldId id="4623" r:id="rId39"/>
    <p:sldId id="4632" r:id="rId40"/>
    <p:sldId id="4624" r:id="rId41"/>
    <p:sldId id="4633" r:id="rId42"/>
    <p:sldId id="4583" r:id="rId43"/>
    <p:sldId id="4625" r:id="rId44"/>
    <p:sldId id="4585" r:id="rId45"/>
    <p:sldId id="4587" r:id="rId46"/>
    <p:sldId id="4598" r:id="rId47"/>
    <p:sldId id="4635" r:id="rId48"/>
    <p:sldId id="4601" r:id="rId49"/>
    <p:sldId id="4608" r:id="rId50"/>
    <p:sldId id="4636" r:id="rId51"/>
    <p:sldId id="4605" r:id="rId52"/>
    <p:sldId id="4602" r:id="rId53"/>
    <p:sldId id="4637" r:id="rId54"/>
    <p:sldId id="4588" r:id="rId55"/>
    <p:sldId id="4638" r:id="rId56"/>
    <p:sldId id="4627" r:id="rId57"/>
    <p:sldId id="4603" r:id="rId58"/>
    <p:sldId id="4639" r:id="rId59"/>
    <p:sldId id="4640" r:id="rId60"/>
    <p:sldId id="4604" r:id="rId61"/>
    <p:sldId id="4476" r:id="rId6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F2C80F"/>
    <a:srgbClr val="FF9933"/>
    <a:srgbClr val="000000"/>
    <a:srgbClr val="505050"/>
    <a:srgbClr val="49635D"/>
    <a:srgbClr val="2C3C38"/>
    <a:srgbClr val="F2F2F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706" y="58"/>
      </p:cViewPr>
      <p:guideLst/>
    </p:cSldViewPr>
  </p:slideViewPr>
  <p:outlineViewPr>
    <p:cViewPr>
      <p:scale>
        <a:sx n="33" d="100"/>
        <a:sy n="33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61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10/29/2020 12:40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5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238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72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696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7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4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6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7" r:id="rId8"/>
    <p:sldLayoutId id="2147484568" r:id="rId9"/>
    <p:sldLayoutId id="2147484569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crosoft.github.io/PowerBI-JavaScript/demo/v2-dem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microsoft/powerbi-report-authoring/wiki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PowerBiDevCamp/PowerBiEmbeddingSPA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icrosoft/PowerBI-JavaScript/wik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457048"/>
          </a:xfrm>
        </p:spPr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369880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28461" y="1398588"/>
            <a:ext cx="5996526" cy="236988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312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367-1C9E-4556-A66C-1C2EF077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6" y="1314573"/>
            <a:ext cx="5672183" cy="3739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468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4AFB3-5D16-4EBD-BC72-B8A77888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33"/>
          <a:stretch/>
        </p:blipFill>
        <p:spPr>
          <a:xfrm>
            <a:off x="588263" y="1473420"/>
            <a:ext cx="5329250" cy="14168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3838E-BA55-40B1-8408-C6AF8DF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5" y="1473420"/>
            <a:ext cx="5231713" cy="48072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App-Owns-Data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28B2-FE7E-4EE7-AD29-3157222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1" y="1255821"/>
            <a:ext cx="10036716" cy="3872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ED94-5522-4C2E-8950-F53E8FA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1636-A047-426B-AB67-2657C44D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4770"/>
            <a:ext cx="6636134" cy="43017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73014-17BA-4BF0-891A-D47BFB19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24" y="2321169"/>
            <a:ext cx="5508488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55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4F9-DFEF-49B8-8053-87FA5EA1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 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9BA1F-93A8-4041-97DD-222107E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2" y="1316332"/>
            <a:ext cx="5975468" cy="50226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E12D2-4F64-4069-9D96-CB3B638A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15" y="3161219"/>
            <a:ext cx="5588483" cy="35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78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B3F-6B10-49CD-B4B2-8AD5B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the </a:t>
            </a:r>
            <a:r>
              <a:rPr lang="en-US" dirty="0" err="1"/>
              <a:t>QnA</a:t>
            </a:r>
            <a:r>
              <a:rPr lang="en-US" dirty="0"/>
              <a:t>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72355-8CBA-423C-8B93-A6F890B8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69237"/>
            <a:ext cx="5668313" cy="35836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468-79C8-4BC9-8AC2-D602553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29" y="2188077"/>
            <a:ext cx="6098089" cy="46319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18849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F833-26D1-411B-A173-85955BCC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Embedded Playground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13DC3-CD20-45AB-AA66-8BD3CC062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61774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https://microsoft.github.io/PowerBI-JavaScript/demo/v2-demo/#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0860-6B6D-443D-89B3-17018D0D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51559"/>
            <a:ext cx="10271147" cy="46132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0977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81687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3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4600" dirty="0">
                <a:solidFill>
                  <a:srgbClr val="000000"/>
                </a:solidFill>
              </a:rPr>
              <a:t>Deep Dive into the Power BI JavaScript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0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5947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BF5-7ECD-4AEB-9E66-B78C69F6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with a Custom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7E8-EA7F-41CF-9200-88DE4578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6" y="1446738"/>
            <a:ext cx="10772914" cy="4490893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72783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457424"/>
            <a:ext cx="11239464" cy="4154984"/>
          </a:xfrm>
        </p:spPr>
        <p:txBody>
          <a:bodyPr/>
          <a:lstStyle/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All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ReadWrite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Copy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9" y="1841680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8" y="3759256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820659" y="5674754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88472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57" y="2380239"/>
            <a:ext cx="6985356" cy="38750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79199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7633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43046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37741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063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9A50-D20C-4142-A2D9-3C43F05D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Localized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31BF2-69F9-43DD-9BC0-94D9D56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" y="1413453"/>
            <a:ext cx="6934200" cy="4333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44015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318AB-BAD1-458E-B055-676A556E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3" y="1812224"/>
            <a:ext cx="8456367" cy="50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20621-8151-4937-8816-B8C28341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Allowed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F173-A711-4BF0-A845-63C9EC3D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1" y="1164503"/>
            <a:ext cx="2425102" cy="274731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BF6A-16A0-4556-87BA-1C458F88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66" y="1164503"/>
            <a:ext cx="8143137" cy="55688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033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report.getPages</a:t>
            </a:r>
            <a:r>
              <a:rPr lang="en-US" dirty="0"/>
              <a:t>() in the loaded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" y="1406091"/>
            <a:ext cx="6219825" cy="3143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81899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AE8B-F26C-4C9B-B08A-D436BA9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async and await keywords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A87D5-C39A-4A4C-B03B-29AAD1FD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" y="1496580"/>
            <a:ext cx="7048500" cy="3648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4113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195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299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55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038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 b="26464"/>
          <a:stretch/>
        </p:blipFill>
        <p:spPr>
          <a:xfrm>
            <a:off x="6320510" y="1333879"/>
            <a:ext cx="5771886" cy="3200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C873F-B0D0-44BB-8F3F-1EACD6C1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2" y="1209187"/>
            <a:ext cx="5294128" cy="54209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3560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66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34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2" y="1235510"/>
            <a:ext cx="7022379" cy="54591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6401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4940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1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922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3248-1D39-4F62-9A1E-29EACE89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Visual Names with Visual Inspector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66495-AC91-4E56-AF07-9F3AEC2A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3259"/>
            <a:ext cx="6411227" cy="528406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331B-C609-4201-B437-4204C5E0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44" y="1253259"/>
            <a:ext cx="3615129" cy="53839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9749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Limit this to one visual embed per page – it really embeds the whole report then shows one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51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3003-5806-4153-B609-8C773E3B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Report Page 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D8E4-26BD-4063-BF3B-99FF6A76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1169308"/>
            <a:ext cx="8285870" cy="56211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20290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Power BI Embedding 101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FFC2-6528-4E05-B982-CB7939C3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81" y="4326559"/>
            <a:ext cx="3834246" cy="24847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C3987-00B6-411F-9AC9-9B63456D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0" y="1280486"/>
            <a:ext cx="9771473" cy="277678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26298"/>
          </a:xfrm>
        </p:spPr>
        <p:txBody>
          <a:bodyPr/>
          <a:lstStyle/>
          <a:p>
            <a:r>
              <a:rPr lang="en-US" sz="3800" dirty="0"/>
              <a:t>Auditing App-Owns-Data User with Correlation 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13EF7-EEF2-4CF1-A725-46EB55350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38719"/>
          </a:xfrm>
        </p:spPr>
        <p:txBody>
          <a:bodyPr/>
          <a:lstStyle/>
          <a:p>
            <a:r>
              <a:rPr lang="en-US" dirty="0"/>
              <a:t>Problem: apps-owns-data does add username to PBI audit logs</a:t>
            </a:r>
          </a:p>
          <a:p>
            <a:r>
              <a:rPr lang="en-US" dirty="0"/>
              <a:t>Solution: develop custom logging scheme with correlation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72E1D-A3D3-48F0-982E-4EF6779D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2625724"/>
            <a:ext cx="6753225" cy="1743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94640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D46-67B3-42E4-86E5-273FF82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17B5-6A73-44F4-9F11-2372464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1" y="1226127"/>
            <a:ext cx="5998415" cy="379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2DDB-E723-49E8-B762-BE7E0B6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" y="1226127"/>
            <a:ext cx="4816404" cy="55294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30840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FD49-F47D-4559-8742-C7B15B52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Pages and Visuals using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55A3-C6DA-4DA5-B87D-11C6381F5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11828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https://github.com/microsoft/powerbi-report-authoring/wiki</a:t>
            </a:r>
            <a:r>
              <a:rPr lang="en-US" dirty="0"/>
              <a:t> 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95947-342A-4EF3-9E8A-3B820D35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1918451"/>
            <a:ext cx="8946573" cy="4802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02082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CCDD-6CC3-448C-9494-DBDA415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- </a:t>
            </a:r>
            <a:r>
              <a:rPr lang="en-US" dirty="0" err="1"/>
              <a:t>PowerBiEmbeddingSPA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0684-E90C-4E43-BBFE-D888836B7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22220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https://github.com/PowerBiDevCamp/PowerBiEmbeddingSPA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8DD78-56E1-4DC6-8ACD-2B5CC6E5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02500"/>
            <a:ext cx="9166802" cy="45719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772993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86D8E-A456-45C7-930A-AD7C0ACF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23543"/>
            <a:ext cx="9085673" cy="5486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93A945-9C02-4968-8A13-7C345CE9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4088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2728952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SPA Architecture with MSAL.JS</a:t>
            </a:r>
          </a:p>
        </p:txBody>
      </p:sp>
    </p:spTree>
    <p:extLst>
      <p:ext uri="{BB962C8B-B14F-4D97-AF65-F5344CB8AC3E}">
        <p14:creationId xmlns:p14="http://schemas.microsoft.com/office/powerpoint/2010/main" val="12782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43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JavaScript API (powerbi.js)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JavaScript API used to embed resources in browser</a:t>
            </a:r>
          </a:p>
          <a:p>
            <a:pPr lvl="1"/>
            <a:r>
              <a:rPr lang="en-US" dirty="0"/>
              <a:t>GitHub repo at </a:t>
            </a:r>
            <a:r>
              <a:rPr lang="en-US" dirty="0">
                <a:hlinkClick r:id="rId2"/>
              </a:rPr>
              <a:t>https://github.com/Microsoft/PowerBI-JavaScript/wiki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GitHub repository contains code, docs, wiki and issues list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FA20-9198-4F19-8462-91F23AB1E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109" r="9501" b="35856"/>
          <a:stretch/>
        </p:blipFill>
        <p:spPr>
          <a:xfrm>
            <a:off x="985911" y="2921060"/>
            <a:ext cx="7287912" cy="3885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95676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PBIJS transparently creates </a:t>
            </a:r>
            <a:r>
              <a:rPr lang="en-US" dirty="0" err="1"/>
              <a:t>iFrame</a:t>
            </a:r>
            <a:r>
              <a:rPr lang="en-US" dirty="0"/>
              <a:t> and sets source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2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05499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ef38329b-e139-4eb4-9d7a-1b84c79a6610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16884</TotalTime>
  <Words>869</Words>
  <Application>Microsoft Office PowerPoint</Application>
  <PresentationFormat>Custom</PresentationFormat>
  <Paragraphs>209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Dynamics 365</vt:lpstr>
      <vt:lpstr>Microsoft Power BI</vt:lpstr>
      <vt:lpstr>Power BI Dev Camp – Session 3 Deep Dive into the Power BI JavaScript API</vt:lpstr>
      <vt:lpstr>Welcome to Power BI Dev Camp</vt:lpstr>
      <vt:lpstr>PowerBiEmbeddedScratchpad Sample Application</vt:lpstr>
      <vt:lpstr>Agenda</vt:lpstr>
      <vt:lpstr>Power BI Embedding – The Big Picture</vt:lpstr>
      <vt:lpstr>Power BI JavaScript API (powerbi.js)</vt:lpstr>
      <vt:lpstr>Report Embedding Architecture</vt:lpstr>
      <vt:lpstr>A Promise-based Programming Model</vt:lpstr>
      <vt:lpstr>User-Owns-Data Embedding vs App-Owns-Data Embedding</vt:lpstr>
      <vt:lpstr>User-Owns-Data Embedding</vt:lpstr>
      <vt:lpstr>Viewing Report Object in Chrome Dev Tools</vt:lpstr>
      <vt:lpstr>Getting the Data for App-Owns-Data Report Embedding</vt:lpstr>
      <vt:lpstr>App-Owns-Data Embedding</vt:lpstr>
      <vt:lpstr>Embedding a Dashboard</vt:lpstr>
      <vt:lpstr>Embedding a Dashboard Tile</vt:lpstr>
      <vt:lpstr>Embedding the QnA Experience</vt:lpstr>
      <vt:lpstr>Power BI Embedded Playground</vt:lpstr>
      <vt:lpstr>Agenda</vt:lpstr>
      <vt:lpstr>Embedding Reports in Edit Mode</vt:lpstr>
      <vt:lpstr>Report Panes</vt:lpstr>
      <vt:lpstr>Embedding with a Custom Toolbar</vt:lpstr>
      <vt:lpstr>Showing and Hiding the Save and Save as Menus</vt:lpstr>
      <vt:lpstr>Embed a New Report</vt:lpstr>
      <vt:lpstr>New Report with Save As Redirect</vt:lpstr>
      <vt:lpstr>Embed Report with Transparent Background</vt:lpstr>
      <vt:lpstr>Applying Report Themes</vt:lpstr>
      <vt:lpstr>Contrast Mode</vt:lpstr>
      <vt:lpstr>Loading Reports with Localized Languages</vt:lpstr>
      <vt:lpstr>Agenda</vt:lpstr>
      <vt:lpstr>Report Allowed Events</vt:lpstr>
      <vt:lpstr>Calling report.getPages() in the loaded event</vt:lpstr>
      <vt:lpstr>Using async and await keywords in JavaScript</vt:lpstr>
      <vt:lpstr>Custom Page Navigation</vt:lpstr>
      <vt:lpstr>Custom Bookmark Navigation</vt:lpstr>
      <vt:lpstr>Bookmark Play Mode</vt:lpstr>
      <vt:lpstr>Bookmark Carousel</vt:lpstr>
      <vt:lpstr>Implementing a Custom Filtering Experience</vt:lpstr>
      <vt:lpstr>Phased Embedding</vt:lpstr>
      <vt:lpstr>White Label Report Loading</vt:lpstr>
      <vt:lpstr>Bootstrap Optimization in Report Loading</vt:lpstr>
      <vt:lpstr>Adding Visual Menu Commands</vt:lpstr>
      <vt:lpstr>Hiding Built-in Visual Menu Commands</vt:lpstr>
      <vt:lpstr>Create a Custom Visual Export Command</vt:lpstr>
      <vt:lpstr>Agenda</vt:lpstr>
      <vt:lpstr>Determining Visual Names with Visual Inspector</vt:lpstr>
      <vt:lpstr>Embedding a Single Visual</vt:lpstr>
      <vt:lpstr>Custom Report Page Layouts</vt:lpstr>
      <vt:lpstr>Agenda</vt:lpstr>
      <vt:lpstr>Generating Embed Tokens with EffectiveIdentity</vt:lpstr>
      <vt:lpstr>Auditing App-Owns-Data User with Correlation ID</vt:lpstr>
      <vt:lpstr>Dynamic Dataset Binding</vt:lpstr>
      <vt:lpstr>Authoring Pages and Visuals using Code</vt:lpstr>
      <vt:lpstr>Agenda</vt:lpstr>
      <vt:lpstr>Sample Application - PowerBiEmbeddingSPA</vt:lpstr>
      <vt:lpstr>Demo Time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the Power BI JavaScript API</dc:title>
  <dc:subject>&lt;Speech title here&gt;</dc:subject>
  <dc:creator>Ted.pattison@criticalpathtraining.com</dc:creator>
  <cp:keywords/>
  <dc:description>Template: Ariel Butz; ZUM Communications
Formatting: 
Audience Type:</dc:description>
  <cp:lastModifiedBy>Ted Pattison</cp:lastModifiedBy>
  <cp:revision>169</cp:revision>
  <cp:lastPrinted>2019-05-02T20:11:39Z</cp:lastPrinted>
  <dcterms:created xsi:type="dcterms:W3CDTF">2018-09-21T01:16:59Z</dcterms:created>
  <dcterms:modified xsi:type="dcterms:W3CDTF">2020-10-29T16:42:20Z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